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1"/>
  </p:notesMasterIdLst>
  <p:sldIdLst>
    <p:sldId id="256" r:id="rId5"/>
    <p:sldId id="278" r:id="rId6"/>
    <p:sldId id="279" r:id="rId7"/>
    <p:sldId id="290" r:id="rId8"/>
    <p:sldId id="281" r:id="rId9"/>
    <p:sldId id="287" r:id="rId10"/>
    <p:sldId id="288" r:id="rId11"/>
    <p:sldId id="286" r:id="rId12"/>
    <p:sldId id="294" r:id="rId13"/>
    <p:sldId id="296" r:id="rId14"/>
    <p:sldId id="295" r:id="rId15"/>
    <p:sldId id="292" r:id="rId16"/>
    <p:sldId id="289" r:id="rId17"/>
    <p:sldId id="297" r:id="rId18"/>
    <p:sldId id="293" r:id="rId19"/>
    <p:sldId id="298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68" d="100"/>
          <a:sy n="68" d="100"/>
        </p:scale>
        <p:origin x="5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4/14/2020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4/14/2020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0uTfwXIWl40" TargetMode="External"/><Relationship Id="rId2" Type="http://schemas.openxmlformats.org/officeDocument/2006/relationships/hyperlink" Target="https://github.com/ravasconcelos/flowers_dcga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chinelearningmastery.com/how-to-evaluate-generative-adversarial-network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alxmamaev/flowers-recognition" TargetMode="External"/><Relationship Id="rId2" Type="http://schemas.openxmlformats.org/officeDocument/2006/relationships/hyperlink" Target="https://www.tensorflow.org/tutorials/generative/dcga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pdf/1511.06434.pdf%C3%AF%C2%BC%E2%80%B0" TargetMode="External"/><Relationship Id="rId4" Type="http://schemas.openxmlformats.org/officeDocument/2006/relationships/hyperlink" Target="https://machinelearningmastery.com/how-to-evaluate-generative-adversarial-networks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684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Flower Image Synthesis – DCGAN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Ankur, Haitham, Rodolfo – 2020 Deep learning (University of Toronto)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oy, table&#10;&#10;Description automatically generated">
            <a:extLst>
              <a:ext uri="{FF2B5EF4-FFF2-40B4-BE49-F238E27FC236}">
                <a16:creationId xmlns:a16="http://schemas.microsoft.com/office/drawing/2014/main" id="{175969D7-60E7-4B64-8A1F-91C35304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786" y="3373183"/>
            <a:ext cx="471496" cy="8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8940D-2285-41F0-9193-509CBC41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Enhancement Journey</a:t>
            </a:r>
          </a:p>
        </p:txBody>
      </p:sp>
      <p:pic>
        <p:nvPicPr>
          <p:cNvPr id="4" name="WhatsApp Video 2020-04-12 at 4.57.46 PM">
            <a:hlinkClick r:id="" action="ppaction://media"/>
            <a:extLst>
              <a:ext uri="{FF2B5EF4-FFF2-40B4-BE49-F238E27FC236}">
                <a16:creationId xmlns:a16="http://schemas.microsoft.com/office/drawing/2014/main" id="{DCADB49E-3220-4CEE-9C8C-640AA1C95F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0450" y="2286000"/>
            <a:ext cx="7107238" cy="4022725"/>
          </a:xfrm>
        </p:spPr>
      </p:pic>
    </p:spTree>
    <p:extLst>
      <p:ext uri="{BB962C8B-B14F-4D97-AF65-F5344CB8AC3E}">
        <p14:creationId xmlns:p14="http://schemas.microsoft.com/office/powerpoint/2010/main" val="17265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FEDC0-7030-4F60-9263-E00DFFDE4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en-CA"/>
              <a:t>Model Comparisons</a:t>
            </a:r>
            <a:endParaRPr lang="en-CA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0EE5DE0-5117-4019-962B-9320270B8A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9083836"/>
              </p:ext>
            </p:extLst>
          </p:nvPr>
        </p:nvGraphicFramePr>
        <p:xfrm>
          <a:off x="766996" y="1618337"/>
          <a:ext cx="11107592" cy="5051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7144">
                  <a:extLst>
                    <a:ext uri="{9D8B030D-6E8A-4147-A177-3AD203B41FA5}">
                      <a16:colId xmlns:a16="http://schemas.microsoft.com/office/drawing/2014/main" val="843901539"/>
                    </a:ext>
                  </a:extLst>
                </a:gridCol>
                <a:gridCol w="666786">
                  <a:extLst>
                    <a:ext uri="{9D8B030D-6E8A-4147-A177-3AD203B41FA5}">
                      <a16:colId xmlns:a16="http://schemas.microsoft.com/office/drawing/2014/main" val="3292317412"/>
                    </a:ext>
                  </a:extLst>
                </a:gridCol>
                <a:gridCol w="522348">
                  <a:extLst>
                    <a:ext uri="{9D8B030D-6E8A-4147-A177-3AD203B41FA5}">
                      <a16:colId xmlns:a16="http://schemas.microsoft.com/office/drawing/2014/main" val="146326580"/>
                    </a:ext>
                  </a:extLst>
                </a:gridCol>
                <a:gridCol w="524246">
                  <a:extLst>
                    <a:ext uri="{9D8B030D-6E8A-4147-A177-3AD203B41FA5}">
                      <a16:colId xmlns:a16="http://schemas.microsoft.com/office/drawing/2014/main" val="1151720703"/>
                    </a:ext>
                  </a:extLst>
                </a:gridCol>
                <a:gridCol w="1886900">
                  <a:extLst>
                    <a:ext uri="{9D8B030D-6E8A-4147-A177-3AD203B41FA5}">
                      <a16:colId xmlns:a16="http://schemas.microsoft.com/office/drawing/2014/main" val="1640622995"/>
                    </a:ext>
                  </a:extLst>
                </a:gridCol>
                <a:gridCol w="1347159">
                  <a:extLst>
                    <a:ext uri="{9D8B030D-6E8A-4147-A177-3AD203B41FA5}">
                      <a16:colId xmlns:a16="http://schemas.microsoft.com/office/drawing/2014/main" val="1031595662"/>
                    </a:ext>
                  </a:extLst>
                </a:gridCol>
                <a:gridCol w="734167">
                  <a:extLst>
                    <a:ext uri="{9D8B030D-6E8A-4147-A177-3AD203B41FA5}">
                      <a16:colId xmlns:a16="http://schemas.microsoft.com/office/drawing/2014/main" val="579535078"/>
                    </a:ext>
                  </a:extLst>
                </a:gridCol>
                <a:gridCol w="643233">
                  <a:extLst>
                    <a:ext uri="{9D8B030D-6E8A-4147-A177-3AD203B41FA5}">
                      <a16:colId xmlns:a16="http://schemas.microsoft.com/office/drawing/2014/main" val="2419629168"/>
                    </a:ext>
                  </a:extLst>
                </a:gridCol>
                <a:gridCol w="4275609">
                  <a:extLst>
                    <a:ext uri="{9D8B030D-6E8A-4147-A177-3AD203B41FA5}">
                      <a16:colId xmlns:a16="http://schemas.microsoft.com/office/drawing/2014/main" val="863082082"/>
                    </a:ext>
                  </a:extLst>
                </a:gridCol>
              </a:tblGrid>
              <a:tr h="412982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 err="1">
                          <a:effectLst/>
                        </a:rPr>
                        <a:t>S.No</a:t>
                      </a:r>
                      <a:r>
                        <a:rPr lang="en-CA" sz="1600" u="none" strike="noStrike" dirty="0">
                          <a:effectLst/>
                        </a:rPr>
                        <a:t>.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Model Name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Batch size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Noise Array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Generator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Discriminator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LR_D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LR_G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 dirty="0">
                          <a:effectLst/>
                        </a:rPr>
                        <a:t>Comments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449003255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</a:rPr>
                        <a:t>Model 1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8,8,512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6 Conv2D Transpose Layers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5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725518865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2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64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100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Initial Shape : 64, 64,256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Layers : 3 Conv2D Transpose Layer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2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304279212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3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Initial Shape : 8,8,512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Layers : 6 Conv2D Transpose Layers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</a:rPr>
                        <a:t>Layers: 5 Conv2D Layers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0.0001</a:t>
                      </a: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951394796"/>
                  </a:ext>
                </a:extLst>
              </a:tr>
              <a:tr h="1117027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64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64, 64,256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3 Conv2D Transpose 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 dirty="0">
                          <a:effectLst/>
                        </a:rPr>
                        <a:t>Layers: 2 Conv2D Layers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</a:p>
                    <a:p>
                      <a:pPr algn="r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</a:p>
                    <a:p>
                      <a:pPr algn="r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Use </a:t>
                      </a:r>
                      <a:r>
                        <a:rPr lang="en-US" sz="1400" u="none" strike="noStrike" dirty="0" err="1">
                          <a:effectLst/>
                        </a:rPr>
                        <a:t>batchnorm</a:t>
                      </a:r>
                      <a:r>
                        <a:rPr lang="en-US" sz="1400" u="none" strike="noStrike" dirty="0">
                          <a:effectLst/>
                        </a:rPr>
                        <a:t> in both the generator and the discriminator.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Use </a:t>
                      </a:r>
                      <a:r>
                        <a:rPr lang="en-US" sz="1400" u="none" strike="noStrike" dirty="0" err="1">
                          <a:effectLst/>
                        </a:rPr>
                        <a:t>ReLU</a:t>
                      </a:r>
                      <a:r>
                        <a:rPr lang="en-US" sz="1400" u="none" strike="noStrike" dirty="0">
                          <a:effectLst/>
                        </a:rPr>
                        <a:t> activation in generator for all layers except for the output, which uses Tanh.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Use </a:t>
                      </a:r>
                      <a:r>
                        <a:rPr lang="en-US" sz="1400" u="none" strike="noStrike" dirty="0" err="1">
                          <a:effectLst/>
                        </a:rPr>
                        <a:t>LeakyReLU</a:t>
                      </a:r>
                      <a:r>
                        <a:rPr lang="en-US" sz="1400" u="none" strike="noStrike" dirty="0">
                          <a:effectLst/>
                        </a:rPr>
                        <a:t> activation in the discriminator for all layers.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3604184605"/>
                  </a:ext>
                </a:extLst>
              </a:tr>
              <a:tr h="746268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5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128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16, 16,1024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4 Conv2D Transpose 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3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987603374"/>
                  </a:ext>
                </a:extLst>
              </a:tr>
              <a:tr h="594542"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Model 6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 dirty="0">
                          <a:effectLst/>
                        </a:rPr>
                        <a:t>64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400" u="none" strike="noStrike">
                          <a:effectLst/>
                        </a:rPr>
                        <a:t>100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Initial Shape : 32, 32,512</a:t>
                      </a:r>
                      <a:br>
                        <a:rPr lang="en-US" sz="1400" u="none" strike="noStrike">
                          <a:effectLst/>
                        </a:rPr>
                      </a:br>
                      <a:r>
                        <a:rPr lang="en-US" sz="1400" u="none" strike="noStrike">
                          <a:effectLst/>
                        </a:rPr>
                        <a:t>Layers : 3 Conv2D Transpose Layer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CA" sz="1400" u="none" strike="noStrike">
                          <a:effectLst/>
                        </a:rPr>
                        <a:t>Layers: 2 Conv2D Layers</a:t>
                      </a:r>
                      <a:endParaRPr lang="en-CA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u="none" strike="noStrike" dirty="0">
                          <a:effectLst/>
                        </a:rPr>
                        <a:t>0.0002</a:t>
                      </a:r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C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466" marR="5466" marT="5466" marB="0" anchor="b"/>
                </a:tc>
                <a:extLst>
                  <a:ext uri="{0D108BD9-81ED-4DB2-BD59-A6C34878D82A}">
                    <a16:rowId xmlns:a16="http://schemas.microsoft.com/office/drawing/2014/main" val="1333625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834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ECC3E-C522-4A4E-AA33-03154BC1F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Evaluate </a:t>
            </a:r>
            <a:r>
              <a:rPr lang="en-US" dirty="0" err="1"/>
              <a:t>gan’S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6D742-959C-411A-AE4E-5CF586DD3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550710"/>
            <a:ext cx="9720073" cy="4023360"/>
          </a:xfrm>
        </p:spPr>
        <p:txBody>
          <a:bodyPr>
            <a:normAutofit/>
          </a:bodyPr>
          <a:lstStyle/>
          <a:p>
            <a:pPr marL="128016" lvl="1" indent="0" fontAlgn="base">
              <a:buNone/>
            </a:pPr>
            <a:r>
              <a:rPr lang="en-US" sz="2200" dirty="0"/>
              <a:t>GAN’s lack an objective function, which makes it difficult to compare performance of different models. </a:t>
            </a:r>
          </a:p>
          <a:p>
            <a:pPr marL="128016" lvl="1" indent="0" fontAlgn="base">
              <a:buNone/>
            </a:pPr>
            <a:r>
              <a:rPr lang="en-US" sz="2200" dirty="0"/>
              <a:t>Options:</a:t>
            </a:r>
          </a:p>
          <a:p>
            <a:pPr lvl="1" fontAlgn="base"/>
            <a:r>
              <a:rPr lang="en-US" sz="2200" dirty="0"/>
              <a:t>Manual inspection of generated images.</a:t>
            </a:r>
          </a:p>
          <a:p>
            <a:pPr lvl="1" fontAlgn="base"/>
            <a:r>
              <a:rPr lang="en-US" sz="2200" dirty="0"/>
              <a:t>Qualitative evaluation.</a:t>
            </a:r>
          </a:p>
          <a:p>
            <a:pPr lvl="1" fontAlgn="base"/>
            <a:r>
              <a:rPr lang="en-US" sz="2200" dirty="0"/>
              <a:t>Quantitative evaluation.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216BC-C3F1-4B82-ACBF-F2D8D99128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272" y="4261546"/>
            <a:ext cx="2695529" cy="262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B7130-60CE-4864-9162-243A3E3893C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9893" y="4142535"/>
            <a:ext cx="2695529" cy="274792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57C141-7E8F-48DD-BA5A-875A7C999D98}"/>
              </a:ext>
            </a:extLst>
          </p:cNvPr>
          <p:cNvSpPr txBox="1"/>
          <p:nvPr/>
        </p:nvSpPr>
        <p:spPr>
          <a:xfrm>
            <a:off x="4851060" y="5307290"/>
            <a:ext cx="206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Which one is better?</a:t>
            </a:r>
          </a:p>
        </p:txBody>
      </p:sp>
    </p:spTree>
    <p:extLst>
      <p:ext uri="{BB962C8B-B14F-4D97-AF65-F5344CB8AC3E}">
        <p14:creationId xmlns:p14="http://schemas.microsoft.com/office/powerpoint/2010/main" val="415361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50C4-7A48-4D69-B06D-1173A9B6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2A077-1B94-4E18-B26C-B1C2D7BB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08" y="1790963"/>
            <a:ext cx="10025293" cy="451839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Train with different species of flowers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Translation of style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generate cross species flowers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day to night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black and white pictures to color pictures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dirty="0"/>
              <a:t>Measuring the accuracy with Quantitative Evaluation methods combined with Qualitative Evaluation instead of Manual Inspection</a:t>
            </a:r>
          </a:p>
          <a:p>
            <a:pPr lvl="1"/>
            <a:endParaRPr lang="en-CA" dirty="0"/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F9D1F332-14EC-46B6-A2B0-5678AD11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60" y="384048"/>
            <a:ext cx="943304" cy="943304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9ADDF3-0210-4629-AAF4-80485CE4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18" y="384163"/>
            <a:ext cx="1901721" cy="95086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C37857-1491-4FF6-8084-87A96987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040" y="1281843"/>
            <a:ext cx="1686338" cy="10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8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50C4-7A48-4D69-B06D-1173A9B67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2A077-1B94-4E18-B26C-B1C2D7BB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08" y="1790963"/>
            <a:ext cx="10025293" cy="4518397"/>
          </a:xfrm>
        </p:spPr>
        <p:txBody>
          <a:bodyPr>
            <a:normAutofit lnSpcReduction="10000"/>
          </a:bodyPr>
          <a:lstStyle/>
          <a:p>
            <a:r>
              <a:rPr lang="en-CA" dirty="0"/>
              <a:t>Recommended platform for running GAN code/dataset/checkpoints.</a:t>
            </a:r>
          </a:p>
          <a:p>
            <a:pPr marL="297180" indent="-342900">
              <a:buFont typeface="Wingdings" panose="05000000000000000000" pitchFamily="2" charset="2"/>
              <a:buChar char="§"/>
            </a:pPr>
            <a:r>
              <a:rPr lang="en-CA" dirty="0"/>
              <a:t>Google </a:t>
            </a:r>
            <a:r>
              <a:rPr lang="en-CA" dirty="0" err="1"/>
              <a:t>Colab</a:t>
            </a:r>
            <a:r>
              <a:rPr lang="en-CA" dirty="0"/>
              <a:t> Pro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Connected for up to 24h instead 12h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Priority to high-memory VMs with twice CPUs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Faster GPUs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Problem with Session connection for long training</a:t>
            </a:r>
          </a:p>
          <a:p>
            <a:pPr marL="297180" indent="-342900">
              <a:buFont typeface="Wingdings" panose="05000000000000000000" pitchFamily="2" charset="2"/>
              <a:buChar char="§"/>
            </a:pPr>
            <a:r>
              <a:rPr lang="en-CA" dirty="0" err="1"/>
              <a:t>Colab</a:t>
            </a:r>
            <a:r>
              <a:rPr lang="en-CA" dirty="0"/>
              <a:t> Pro with Google Drive for storing checkpoints 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The easiest setup</a:t>
            </a:r>
          </a:p>
          <a:p>
            <a:pPr marL="297180" indent="-342900">
              <a:buFont typeface="Wingdings" panose="05000000000000000000" pitchFamily="2" charset="2"/>
              <a:buChar char="§"/>
            </a:pPr>
            <a:r>
              <a:rPr lang="en-CA" dirty="0"/>
              <a:t>Google Cloud AI Platform Notebooks with GPU</a:t>
            </a:r>
          </a:p>
          <a:p>
            <a:pPr marL="470916" lvl="1" indent="-342900">
              <a:buFont typeface="Wingdings" panose="05000000000000000000" pitchFamily="2" charset="2"/>
              <a:buChar char="§"/>
            </a:pPr>
            <a:r>
              <a:rPr lang="en-CA" dirty="0"/>
              <a:t>Slower than </a:t>
            </a:r>
            <a:r>
              <a:rPr lang="en-CA" dirty="0" err="1"/>
              <a:t>Colab</a:t>
            </a:r>
            <a:r>
              <a:rPr lang="en-CA" dirty="0"/>
              <a:t> Pro</a:t>
            </a:r>
          </a:p>
          <a:p>
            <a:pPr marL="297180" indent="-342900">
              <a:buFont typeface="Wingdings" panose="05000000000000000000" pitchFamily="2" charset="2"/>
              <a:buChar char="§"/>
            </a:pPr>
            <a:r>
              <a:rPr lang="en-CA" dirty="0" err="1"/>
              <a:t>Colab</a:t>
            </a:r>
            <a:r>
              <a:rPr lang="en-CA" dirty="0"/>
              <a:t> Pro with Google </a:t>
            </a:r>
            <a:r>
              <a:rPr lang="en-CA" dirty="0" err="1"/>
              <a:t>Clould</a:t>
            </a:r>
            <a:r>
              <a:rPr lang="en-CA" dirty="0"/>
              <a:t> Bucket for storage was the fastest and more efficient method. (Best combination)</a:t>
            </a:r>
          </a:p>
          <a:p>
            <a:pPr marL="128016" lvl="1" indent="0">
              <a:buNone/>
            </a:pPr>
            <a:endParaRPr lang="en-CA" dirty="0"/>
          </a:p>
        </p:txBody>
      </p:sp>
      <p:pic>
        <p:nvPicPr>
          <p:cNvPr id="5" name="Picture 4" descr="A picture containing device&#10;&#10;Description automatically generated">
            <a:extLst>
              <a:ext uri="{FF2B5EF4-FFF2-40B4-BE49-F238E27FC236}">
                <a16:creationId xmlns:a16="http://schemas.microsoft.com/office/drawing/2014/main" id="{F9D1F332-14EC-46B6-A2B0-5678AD113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260" y="384048"/>
            <a:ext cx="943304" cy="943304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E9ADDF3-0210-4629-AAF4-80485CE40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518" y="384163"/>
            <a:ext cx="1901721" cy="950861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EC37857-1491-4FF6-8084-87A96987A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0040" y="1281843"/>
            <a:ext cx="1686338" cy="104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EEF6-A7FB-4EB6-B90D-FE214F1C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773A-8800-4364-8583-4934CBE3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Project on GitHub: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2"/>
              </a:rPr>
              <a:t>https://github.com/ravasconcelos/flowers_dcgan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YouTube: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3"/>
              </a:rPr>
              <a:t>https://www.youtube.com/watch?v=0uTfwXIWl40</a:t>
            </a:r>
            <a:endParaRPr lang="en-US" dirty="0">
              <a:hlinkClick r:id="rId4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081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5EEF6-A7FB-4EB6-B90D-FE214F1C1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773A-8800-4364-8583-4934CBE37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Deep Convolutional Generative Adversarial Network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2"/>
              </a:rPr>
              <a:t>https://www.tensorflow.org/tutorials/generative/dcgan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Flowers Recognition Kaggle Dataset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u="sng" dirty="0">
                <a:hlinkClick r:id="rId3"/>
              </a:rPr>
              <a:t>https://www.kaggle.com/alxmamaev/flowers-recognition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How to Evaluate Generative Adversarial Networks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4"/>
              </a:rPr>
              <a:t>https://machinelearningmastery.com/how-to-evaluate-generative-adversarial-networks/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Unsupervised Representation Learning With Deep Convolutional Generative Adversarial Networks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hlinkClick r:id="rId5"/>
              </a:rPr>
              <a:t>https://arxiv.org/pdf/1511.06434.pdf%C3%AF%C2%BC%E2%80%B0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91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DBEA-02CF-4B67-9DB2-CD1DBCDD2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7335-B991-48E7-A417-41288AE6C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dirty="0"/>
              <a:t>To generate flowers from an input of a noise matrix which is trained on a set of flower images using the GAN’s (Generative Adversarial Network).</a:t>
            </a:r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Possible Applications :</a:t>
            </a:r>
          </a:p>
          <a:p>
            <a:pPr marL="457200" indent="-457200">
              <a:buAutoNum type="arabicPeriod"/>
            </a:pPr>
            <a:r>
              <a:rPr lang="en-CA" dirty="0"/>
              <a:t>Generate artwork</a:t>
            </a:r>
          </a:p>
          <a:p>
            <a:pPr marL="457200" indent="-457200">
              <a:buAutoNum type="arabicPeriod"/>
            </a:pPr>
            <a:r>
              <a:rPr lang="en-CA" dirty="0"/>
              <a:t>Image Synthesis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730C-E41A-4311-8493-D3D62A4BA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595" y="3560259"/>
            <a:ext cx="771633" cy="781159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D633C10-7097-4D1D-BA6E-AF9223C0D92E}"/>
              </a:ext>
            </a:extLst>
          </p:cNvPr>
          <p:cNvSpPr/>
          <p:nvPr/>
        </p:nvSpPr>
        <p:spPr>
          <a:xfrm>
            <a:off x="3872011" y="3827868"/>
            <a:ext cx="422516" cy="22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4EEB838-6666-4764-9DD1-BCAF8F847838}"/>
              </a:ext>
            </a:extLst>
          </p:cNvPr>
          <p:cNvSpPr/>
          <p:nvPr/>
        </p:nvSpPr>
        <p:spPr>
          <a:xfrm>
            <a:off x="4415310" y="3560259"/>
            <a:ext cx="1336915" cy="7811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CA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GAN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59D44EF-68B4-40CD-838E-07EE0A3AFC37}"/>
              </a:ext>
            </a:extLst>
          </p:cNvPr>
          <p:cNvSpPr/>
          <p:nvPr/>
        </p:nvSpPr>
        <p:spPr>
          <a:xfrm>
            <a:off x="5873008" y="3827867"/>
            <a:ext cx="422516" cy="2207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9" name="Picture 8" descr="A close up of a flower&#10;&#10;Description automatically generated">
            <a:extLst>
              <a:ext uri="{FF2B5EF4-FFF2-40B4-BE49-F238E27FC236}">
                <a16:creationId xmlns:a16="http://schemas.microsoft.com/office/drawing/2014/main" id="{4EAE9AA7-798A-4F3E-A8B4-01EBDCADE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07" y="3493617"/>
            <a:ext cx="1041546" cy="7811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EC00DE-FBEC-4838-A208-53555EC9D28B}"/>
              </a:ext>
            </a:extLst>
          </p:cNvPr>
          <p:cNvSpPr txBox="1"/>
          <p:nvPr/>
        </p:nvSpPr>
        <p:spPr>
          <a:xfrm>
            <a:off x="3887776" y="3560259"/>
            <a:ext cx="17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Z</a:t>
            </a:r>
          </a:p>
        </p:txBody>
      </p:sp>
      <p:sp>
        <p:nvSpPr>
          <p:cNvPr id="11" name="Arrow: Bent-Up 10">
            <a:extLst>
              <a:ext uri="{FF2B5EF4-FFF2-40B4-BE49-F238E27FC236}">
                <a16:creationId xmlns:a16="http://schemas.microsoft.com/office/drawing/2014/main" id="{5A24B2B6-CAD4-4786-A717-CDD43B2AAAA4}"/>
              </a:ext>
            </a:extLst>
          </p:cNvPr>
          <p:cNvSpPr/>
          <p:nvPr/>
        </p:nvSpPr>
        <p:spPr>
          <a:xfrm rot="10800000" flipH="1">
            <a:off x="3741768" y="3090343"/>
            <a:ext cx="1384212" cy="36933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4EF684-B613-4AE1-B043-54226C96468C}"/>
              </a:ext>
            </a:extLst>
          </p:cNvPr>
          <p:cNvSpPr txBox="1"/>
          <p:nvPr/>
        </p:nvSpPr>
        <p:spPr>
          <a:xfrm>
            <a:off x="2334099" y="2955970"/>
            <a:ext cx="1384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# of  flowers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1FC3DD-5051-4987-89F0-D28B9B8743E8}"/>
              </a:ext>
            </a:extLst>
          </p:cNvPr>
          <p:cNvSpPr txBox="1"/>
          <p:nvPr/>
        </p:nvSpPr>
        <p:spPr>
          <a:xfrm>
            <a:off x="6463216" y="3171363"/>
            <a:ext cx="947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Output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1C7AEF-89D6-4352-B270-F777AA7AE894}"/>
              </a:ext>
            </a:extLst>
          </p:cNvPr>
          <p:cNvSpPr txBox="1"/>
          <p:nvPr/>
        </p:nvSpPr>
        <p:spPr>
          <a:xfrm>
            <a:off x="3042687" y="3241219"/>
            <a:ext cx="64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29282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DB8CF-0410-4EC0-B457-9EA462FF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CA" dirty="0">
                <a:solidFill>
                  <a:srgbClr val="FFFFFF"/>
                </a:solidFill>
              </a:rPr>
              <a:t>BACKGROUND - GAN</a:t>
            </a: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FFC21-645B-498E-B354-71ED33CD06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554636"/>
            <a:ext cx="3424739" cy="5778708"/>
          </a:xfrm>
        </p:spPr>
        <p:txBody>
          <a:bodyPr anchor="ctr">
            <a:normAutofit/>
          </a:bodyPr>
          <a:lstStyle/>
          <a:p>
            <a:r>
              <a:rPr lang="en-CA" sz="2000" dirty="0">
                <a:solidFill>
                  <a:srgbClr val="FFFFFF"/>
                </a:solidFill>
              </a:rPr>
              <a:t>GAN is based on the approach  of training 2 different networks</a:t>
            </a:r>
          </a:p>
          <a:p>
            <a:pPr lvl="1"/>
            <a:r>
              <a:rPr lang="en-CA" sz="2000" dirty="0">
                <a:solidFill>
                  <a:srgbClr val="FFFFFF"/>
                </a:solidFill>
              </a:rPr>
              <a:t>Generator Network : Tries to generate realistic looking – samples</a:t>
            </a:r>
          </a:p>
          <a:p>
            <a:pPr lvl="1"/>
            <a:r>
              <a:rPr lang="en-CA" sz="2000" dirty="0">
                <a:solidFill>
                  <a:srgbClr val="FFFFFF"/>
                </a:solidFill>
              </a:rPr>
              <a:t>Discriminator Network : Tries to figure out whether an image came from the training set or the generator network.</a:t>
            </a:r>
          </a:p>
          <a:p>
            <a:endParaRPr lang="en-CA" sz="2000" dirty="0">
              <a:solidFill>
                <a:srgbClr val="FFFFFF"/>
              </a:solidFill>
            </a:endParaRPr>
          </a:p>
          <a:p>
            <a:r>
              <a:rPr lang="en-CA" sz="2000" dirty="0">
                <a:solidFill>
                  <a:srgbClr val="FFFFFF"/>
                </a:solidFill>
              </a:rPr>
              <a:t>Objective : The generator tries to fool the discriminator network in order to predict that the image came from training set ( when in reality was generated by Generator)</a:t>
            </a:r>
          </a:p>
          <a:p>
            <a:endParaRPr lang="en-CA" sz="17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29949-6A74-471F-A575-2174113C5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133" y="126183"/>
            <a:ext cx="6594190" cy="444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98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ame, table&#10;&#10;Description automatically generated">
            <a:extLst>
              <a:ext uri="{FF2B5EF4-FFF2-40B4-BE49-F238E27FC236}">
                <a16:creationId xmlns:a16="http://schemas.microsoft.com/office/drawing/2014/main" id="{CC6170DE-699C-48A8-81C6-E0B9337C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9036" y="3649557"/>
            <a:ext cx="5753822" cy="19672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35EDFE-7DC3-4DCC-9C6B-4B813AF3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Different GAN’s</a:t>
            </a:r>
          </a:p>
        </p:txBody>
      </p:sp>
      <p:pic>
        <p:nvPicPr>
          <p:cNvPr id="7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3F229509-C80B-4812-A3CD-583CC1B8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5399" y="2556101"/>
            <a:ext cx="5360601" cy="2418552"/>
          </a:xfrm>
        </p:spPr>
      </p:pic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99C0BD0-1B92-422A-B766-F90E7855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767" y="794425"/>
            <a:ext cx="5212007" cy="2167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8EBD7E-A0FC-431F-866C-EA77588E015D}"/>
              </a:ext>
            </a:extLst>
          </p:cNvPr>
          <p:cNvSpPr txBox="1"/>
          <p:nvPr/>
        </p:nvSpPr>
        <p:spPr>
          <a:xfrm>
            <a:off x="1075622" y="5076590"/>
            <a:ext cx="4680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Stack GAN – Used for Text to image synthesis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A4628F-0ED5-4B75-90F8-427517C8322A}"/>
              </a:ext>
            </a:extLst>
          </p:cNvPr>
          <p:cNvSpPr txBox="1"/>
          <p:nvPr/>
        </p:nvSpPr>
        <p:spPr>
          <a:xfrm>
            <a:off x="6673767" y="2954485"/>
            <a:ext cx="7248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MC – GAN – </a:t>
            </a:r>
            <a:r>
              <a:rPr lang="en-US" dirty="0"/>
              <a:t>Used for image generation from text </a:t>
            </a:r>
          </a:p>
          <a:p>
            <a:r>
              <a:rPr lang="en-US" dirty="0"/>
              <a:t>attributes</a:t>
            </a:r>
          </a:p>
          <a:p>
            <a:endParaRPr lang="en-CA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B4115F-8764-4374-9D3A-EC023C4A89AE}"/>
              </a:ext>
            </a:extLst>
          </p:cNvPr>
          <p:cNvSpPr txBox="1"/>
          <p:nvPr/>
        </p:nvSpPr>
        <p:spPr>
          <a:xfrm>
            <a:off x="6673768" y="5694243"/>
            <a:ext cx="500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3D GAN – Generation of 3D object from images</a:t>
            </a:r>
          </a:p>
        </p:txBody>
      </p:sp>
    </p:spTree>
    <p:extLst>
      <p:ext uri="{BB962C8B-B14F-4D97-AF65-F5344CB8AC3E}">
        <p14:creationId xmlns:p14="http://schemas.microsoft.com/office/powerpoint/2010/main" val="14310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41C9-B640-46C2-B8F1-F2824DD3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DCGAN Network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CA3562-6B32-4C31-B262-02459A146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8117" y="3492036"/>
            <a:ext cx="3162741" cy="13336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2E8DF3-A850-4E3F-B564-BB79C52D17ED}"/>
              </a:ext>
            </a:extLst>
          </p:cNvPr>
          <p:cNvSpPr txBox="1"/>
          <p:nvPr/>
        </p:nvSpPr>
        <p:spPr>
          <a:xfrm>
            <a:off x="914400" y="2156723"/>
            <a:ext cx="77193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DCGAN came into existence because CNN networks were not able to scale up the image generation process.</a:t>
            </a:r>
          </a:p>
          <a:p>
            <a:r>
              <a:rPr lang="en-CA" dirty="0"/>
              <a:t>Core approach (3 changes to CNN architecture):</a:t>
            </a:r>
          </a:p>
          <a:p>
            <a:pPr marL="342900" indent="-342900">
              <a:buAutoNum type="arabicPeriod"/>
            </a:pPr>
            <a:r>
              <a:rPr lang="en-CA" dirty="0"/>
              <a:t>All convolution net functions. ( </a:t>
            </a:r>
            <a:r>
              <a:rPr lang="en-US" dirty="0"/>
              <a:t>convolution stride and transposed convolution for the down-sampling and the up-sampling)</a:t>
            </a:r>
            <a:endParaRPr lang="en-CA" dirty="0"/>
          </a:p>
          <a:p>
            <a:pPr marL="342900" indent="-342900">
              <a:buAutoNum type="arabicPeriod"/>
            </a:pPr>
            <a:r>
              <a:rPr lang="en-CA" dirty="0"/>
              <a:t>No fully connected layer or max pooling layers</a:t>
            </a:r>
          </a:p>
          <a:p>
            <a:pPr marL="342900" indent="-342900">
              <a:buAutoNum type="arabicPeriod"/>
            </a:pPr>
            <a:r>
              <a:rPr lang="en-CA" dirty="0"/>
              <a:t>Batch Normalization : Stabilizes learning by normalizing the input to each unit to have zero mean and unit variance. (no batch normalization for output layer in generation and input layer in discriminator)</a:t>
            </a:r>
          </a:p>
          <a:p>
            <a:endParaRPr lang="en-CA" dirty="0"/>
          </a:p>
          <a:p>
            <a:r>
              <a:rPr lang="en-US" dirty="0"/>
              <a:t>Additional notes</a:t>
            </a:r>
          </a:p>
          <a:p>
            <a:r>
              <a:rPr lang="en-US" dirty="0"/>
              <a:t>a. Use </a:t>
            </a:r>
            <a:r>
              <a:rPr lang="en-US" dirty="0" err="1"/>
              <a:t>ReLU</a:t>
            </a:r>
            <a:r>
              <a:rPr lang="en-US" dirty="0"/>
              <a:t> activation in generator for all layers except for the output, which uses Tanh. </a:t>
            </a:r>
          </a:p>
          <a:p>
            <a:r>
              <a:rPr lang="en-US" dirty="0"/>
              <a:t>b. Use </a:t>
            </a:r>
            <a:r>
              <a:rPr lang="en-US" dirty="0" err="1"/>
              <a:t>LeakyReLU</a:t>
            </a:r>
            <a:r>
              <a:rPr lang="en-US" dirty="0"/>
              <a:t> activation in the discriminator for all layers.</a:t>
            </a:r>
            <a:endParaRPr lang="en-CA" dirty="0"/>
          </a:p>
          <a:p>
            <a:endParaRPr lang="en-CA" dirty="0"/>
          </a:p>
          <a:p>
            <a:pPr marL="342900" indent="-342900">
              <a:buAutoNum type="arabicPeriod"/>
            </a:pPr>
            <a:endParaRPr lang="en-CA" dirty="0"/>
          </a:p>
          <a:p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0EAB6E-3764-406B-988C-79580C160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910" y="1891613"/>
            <a:ext cx="3248478" cy="160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79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FAE1107-CEC3-4041-8BAA-CDB6F675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295850-FBF9-4534-A224-5BED97A0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71" y="897382"/>
            <a:ext cx="4431793" cy="865212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Strides / Padding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EA88FB-F5DD-45CE-AAE1-7B33D0ABD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8403C3-9A97-46EE-BF91-5BBE3293B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722" y="1740724"/>
            <a:ext cx="5057568" cy="4477196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Padding : The amount of pixels added to an image when it is being processed by the kernel of a CNN.</a:t>
            </a:r>
          </a:p>
          <a:p>
            <a:endParaRPr lang="en-US" dirty="0"/>
          </a:p>
          <a:p>
            <a:r>
              <a:rPr lang="en-US" dirty="0"/>
              <a:t>Stride :  It is the number of pixels shifts over the input matrix. The value controls how the filter convolves around the input volume. </a:t>
            </a:r>
          </a:p>
          <a:p>
            <a:r>
              <a:rPr lang="en-US" dirty="0"/>
              <a:t>By default,  the filter convolves around the input volume by shifting one unit at a time.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C8DFD97-EC0B-44AC-8572-78103C5BF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2737" y="337649"/>
            <a:ext cx="2909263" cy="2806150"/>
          </a:xfrm>
          <a:prstGeom prst="rect">
            <a:avLst/>
          </a:prstGeom>
        </p:spPr>
      </p:pic>
      <p:pic>
        <p:nvPicPr>
          <p:cNvPr id="4" name="Picture 3" descr="A close up of a keyboard&#10;&#10;Description automatically generated">
            <a:extLst>
              <a:ext uri="{FF2B5EF4-FFF2-40B4-BE49-F238E27FC236}">
                <a16:creationId xmlns:a16="http://schemas.microsoft.com/office/drawing/2014/main" id="{BF4FA369-FAE2-4D28-B941-82D14F376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94" y="3270167"/>
            <a:ext cx="5201033" cy="365123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BF149D1-2881-4F08-BCFD-EDA5907E3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969" y="337649"/>
            <a:ext cx="2909263" cy="28498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0E7FDB-F038-41E3-A055-9AC1CE1E434D}"/>
              </a:ext>
            </a:extLst>
          </p:cNvPr>
          <p:cNvSpPr txBox="1"/>
          <p:nvPr/>
        </p:nvSpPr>
        <p:spPr>
          <a:xfrm>
            <a:off x="5771213" y="113798"/>
            <a:ext cx="26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No – Padding / 1- Stride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806916-4FA2-4B9F-A23A-F8E91685DB36}"/>
              </a:ext>
            </a:extLst>
          </p:cNvPr>
          <p:cNvSpPr txBox="1"/>
          <p:nvPr/>
        </p:nvSpPr>
        <p:spPr>
          <a:xfrm>
            <a:off x="9333695" y="89799"/>
            <a:ext cx="26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 – Padding / 1- Stride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4E810-56CC-4082-B0DF-8B9F35C310EB}"/>
              </a:ext>
            </a:extLst>
          </p:cNvPr>
          <p:cNvSpPr txBox="1"/>
          <p:nvPr/>
        </p:nvSpPr>
        <p:spPr>
          <a:xfrm>
            <a:off x="6990233" y="3226724"/>
            <a:ext cx="2630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1 – Padding / 2- Stride</a:t>
            </a:r>
          </a:p>
        </p:txBody>
      </p:sp>
    </p:spTree>
    <p:extLst>
      <p:ext uri="{BB962C8B-B14F-4D97-AF65-F5344CB8AC3E}">
        <p14:creationId xmlns:p14="http://schemas.microsoft.com/office/powerpoint/2010/main" val="251831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DD1A-66F4-448C-85D8-4A7DE0AD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F465-B641-4E29-A879-E20645680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Loss Function : </a:t>
            </a:r>
            <a:r>
              <a:rPr lang="en-US" dirty="0"/>
              <a:t>Discriminator in GAN uses a cross entropy loss, since discriminators job is to classify; cross entropy loss is the best one out there.  </a:t>
            </a:r>
          </a:p>
          <a:p>
            <a:r>
              <a:rPr lang="en-US" dirty="0"/>
              <a:t>Below formula represents the cross entropy loss between p: the true distribution and q: the estimated distribution.</a:t>
            </a:r>
            <a:r>
              <a:rPr lang="en-CA" dirty="0"/>
              <a:t> </a:t>
            </a:r>
          </a:p>
          <a:p>
            <a:endParaRPr lang="en-US" dirty="0"/>
          </a:p>
          <a:p>
            <a:r>
              <a:rPr lang="en-US" dirty="0"/>
              <a:t>The intention of the loss function is to push the predictions of the real image towards 1 and the fake images to 0. We do so by log probability term.</a:t>
            </a:r>
          </a:p>
          <a:p>
            <a:r>
              <a:rPr lang="en-US" dirty="0"/>
              <a:t>In GAN, discriminator is a binary classifier. It needs to classify either the data is real or fake</a:t>
            </a:r>
            <a:endParaRPr lang="en-CA" dirty="0"/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84BBC660-93A2-42DE-99EB-B0DBB3B4B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358" y="3488055"/>
            <a:ext cx="3476625" cy="80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9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5D25-22AC-4035-BC34-32C790C2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Image Data Pre-Processing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7105F-E167-49A4-9CA1-B58DC35A9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767840"/>
            <a:ext cx="9720073" cy="454152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Resizing pictures to 256x256 pixels.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Image Normalization : Convert from 256 to 0 to 1.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sz="1800" dirty="0"/>
              <a:t>Data augmentation techniques were used to increase the no. of images required for training the dataset.</a:t>
            </a:r>
          </a:p>
          <a:p>
            <a:pPr>
              <a:buFont typeface="Arial" panose="020B0604020202020204" pitchFamily="34" charset="0"/>
              <a:buChar char="•"/>
            </a:pPr>
            <a:endParaRPr lang="en-CA" sz="1800" dirty="0"/>
          </a:p>
          <a:p>
            <a:endParaRPr lang="en-CA" dirty="0"/>
          </a:p>
          <a:p>
            <a:endParaRPr lang="en-CA" dirty="0"/>
          </a:p>
        </p:txBody>
      </p:sp>
      <p:pic>
        <p:nvPicPr>
          <p:cNvPr id="5" name="Picture 4" descr="A close up of a yellow flower&#10;&#10;Description automatically generated">
            <a:extLst>
              <a:ext uri="{FF2B5EF4-FFF2-40B4-BE49-F238E27FC236}">
                <a16:creationId xmlns:a16="http://schemas.microsoft.com/office/drawing/2014/main" id="{3AE55FFC-42A2-4233-8CE3-F40281403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89" y="4007973"/>
            <a:ext cx="1829446" cy="1829446"/>
          </a:xfrm>
          <a:prstGeom prst="rect">
            <a:avLst/>
          </a:prstGeom>
        </p:spPr>
      </p:pic>
      <p:pic>
        <p:nvPicPr>
          <p:cNvPr id="7" name="Picture 6" descr="A close up of a yellow flower&#10;&#10;Description automatically generated">
            <a:extLst>
              <a:ext uri="{FF2B5EF4-FFF2-40B4-BE49-F238E27FC236}">
                <a16:creationId xmlns:a16="http://schemas.microsoft.com/office/drawing/2014/main" id="{3CEE9402-68AD-4CA2-A132-A9EBA9F6A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046" y="2973652"/>
            <a:ext cx="1687040" cy="1687040"/>
          </a:xfrm>
          <a:prstGeom prst="rect">
            <a:avLst/>
          </a:prstGeom>
        </p:spPr>
      </p:pic>
      <p:pic>
        <p:nvPicPr>
          <p:cNvPr id="9" name="Picture 8" descr="A close up of a yellow flower&#10;&#10;Description automatically generated">
            <a:extLst>
              <a:ext uri="{FF2B5EF4-FFF2-40B4-BE49-F238E27FC236}">
                <a16:creationId xmlns:a16="http://schemas.microsoft.com/office/drawing/2014/main" id="{93B7B05D-3EDD-4486-975B-D023BB23D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046" y="4922696"/>
            <a:ext cx="1687040" cy="1687040"/>
          </a:xfrm>
          <a:prstGeom prst="rect">
            <a:avLst/>
          </a:prstGeom>
        </p:spPr>
      </p:pic>
      <p:pic>
        <p:nvPicPr>
          <p:cNvPr id="11" name="Picture 10" descr="A close up of a yellow flower&#10;&#10;Description automatically generated">
            <a:extLst>
              <a:ext uri="{FF2B5EF4-FFF2-40B4-BE49-F238E27FC236}">
                <a16:creationId xmlns:a16="http://schemas.microsoft.com/office/drawing/2014/main" id="{4FB70E67-FFBA-4B95-90F7-4A4D40D03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411" y="2973652"/>
            <a:ext cx="1687040" cy="1687040"/>
          </a:xfrm>
          <a:prstGeom prst="rect">
            <a:avLst/>
          </a:prstGeom>
        </p:spPr>
      </p:pic>
      <p:pic>
        <p:nvPicPr>
          <p:cNvPr id="13" name="Picture 12" descr="A close up of a yellow flower&#10;&#10;Description automatically generated">
            <a:extLst>
              <a:ext uri="{FF2B5EF4-FFF2-40B4-BE49-F238E27FC236}">
                <a16:creationId xmlns:a16="http://schemas.microsoft.com/office/drawing/2014/main" id="{A5ACBF80-A1D8-4156-A4A6-B7DBCC586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411" y="4922696"/>
            <a:ext cx="1687040" cy="16870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C5A1C3-71F8-4025-AE49-8BD524B80A82}"/>
              </a:ext>
            </a:extLst>
          </p:cNvPr>
          <p:cNvSpPr txBox="1"/>
          <p:nvPr/>
        </p:nvSpPr>
        <p:spPr>
          <a:xfrm>
            <a:off x="708609" y="5953219"/>
            <a:ext cx="1971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Original Image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3016D4-A3F5-49D1-966C-BBBBD7007AF5}"/>
              </a:ext>
            </a:extLst>
          </p:cNvPr>
          <p:cNvSpPr txBox="1"/>
          <p:nvPr/>
        </p:nvSpPr>
        <p:spPr>
          <a:xfrm>
            <a:off x="5204557" y="3632506"/>
            <a:ext cx="25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Horizontal Flip 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D9725F-3388-4237-AC31-5B08F34101B0}"/>
              </a:ext>
            </a:extLst>
          </p:cNvPr>
          <p:cNvSpPr txBox="1"/>
          <p:nvPr/>
        </p:nvSpPr>
        <p:spPr>
          <a:xfrm>
            <a:off x="9175275" y="3574841"/>
            <a:ext cx="25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Vertical Flip Image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3AAF12-507A-4FAA-B76A-CDA18C888364}"/>
              </a:ext>
            </a:extLst>
          </p:cNvPr>
          <p:cNvSpPr txBox="1"/>
          <p:nvPr/>
        </p:nvSpPr>
        <p:spPr>
          <a:xfrm>
            <a:off x="9175275" y="5483497"/>
            <a:ext cx="2599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   Horizontal and Vertical Flip Image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5974AD-DA1D-405D-8631-41F7F0538D04}"/>
              </a:ext>
            </a:extLst>
          </p:cNvPr>
          <p:cNvSpPr txBox="1"/>
          <p:nvPr/>
        </p:nvSpPr>
        <p:spPr>
          <a:xfrm>
            <a:off x="5276797" y="5583887"/>
            <a:ext cx="250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/>
              <a:t>Random Rotation Image</a:t>
            </a:r>
          </a:p>
        </p:txBody>
      </p:sp>
    </p:spTree>
    <p:extLst>
      <p:ext uri="{BB962C8B-B14F-4D97-AF65-F5344CB8AC3E}">
        <p14:creationId xmlns:p14="http://schemas.microsoft.com/office/powerpoint/2010/main" val="114727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62B34-A23A-461B-A4BF-7A2B2FA8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Journey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D32C37-7DEC-9D42-9E66-1612ABCD2DAD}"/>
              </a:ext>
            </a:extLst>
          </p:cNvPr>
          <p:cNvSpPr/>
          <p:nvPr/>
        </p:nvSpPr>
        <p:spPr>
          <a:xfrm>
            <a:off x="4202212" y="3244334"/>
            <a:ext cx="3787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Generator and Discriminator network.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8D9935-EF2F-964E-BBA3-70F8FEA5AF24}"/>
              </a:ext>
            </a:extLst>
          </p:cNvPr>
          <p:cNvSpPr/>
          <p:nvPr/>
        </p:nvSpPr>
        <p:spPr>
          <a:xfrm>
            <a:off x="4202212" y="3244334"/>
            <a:ext cx="7454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 Generator and Discriminator network. - Generator and Discriminator network.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5CD16B-880C-144A-AA14-09FF34B75C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68" y="437701"/>
            <a:ext cx="11321597" cy="5920252"/>
          </a:xfrm>
        </p:spPr>
      </p:pic>
    </p:spTree>
    <p:extLst>
      <p:ext uri="{BB962C8B-B14F-4D97-AF65-F5344CB8AC3E}">
        <p14:creationId xmlns:p14="http://schemas.microsoft.com/office/powerpoint/2010/main" val="24751901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1037</Words>
  <Application>Microsoft Office PowerPoint</Application>
  <PresentationFormat>Widescreen</PresentationFormat>
  <Paragraphs>166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Tw Cen MT</vt:lpstr>
      <vt:lpstr>Tw Cen MT Condensed</vt:lpstr>
      <vt:lpstr>Wingdings</vt:lpstr>
      <vt:lpstr>Wingdings 3</vt:lpstr>
      <vt:lpstr>Integral</vt:lpstr>
      <vt:lpstr>Flower Image Synthesis – DCGAN Network</vt:lpstr>
      <vt:lpstr>Problem Statement</vt:lpstr>
      <vt:lpstr>BACKGROUND - GAN</vt:lpstr>
      <vt:lpstr>Different GAN’s</vt:lpstr>
      <vt:lpstr>DCGAN Network</vt:lpstr>
      <vt:lpstr>Strides / Padding</vt:lpstr>
      <vt:lpstr>Loss Function</vt:lpstr>
      <vt:lpstr>Image Data Pre-Processing </vt:lpstr>
      <vt:lpstr>Journey</vt:lpstr>
      <vt:lpstr>Model Enhancement Journey</vt:lpstr>
      <vt:lpstr>Model Comparisons</vt:lpstr>
      <vt:lpstr>How to Evaluate gan’S </vt:lpstr>
      <vt:lpstr>Future Work</vt:lpstr>
      <vt:lpstr>Recommendations</vt:lpstr>
      <vt:lpstr>Project Details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2020-04-13T18:02:26Z</dcterms:created>
  <dcterms:modified xsi:type="dcterms:W3CDTF">2020-04-14T12:47:55Z</dcterms:modified>
</cp:coreProperties>
</file>